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20" r:id="rId6"/>
    <p:sldMasterId id="2147483732" r:id="rId7"/>
  </p:sldMasterIdLst>
  <p:notesMasterIdLst>
    <p:notesMasterId r:id="rId100"/>
  </p:notesMasterIdLst>
  <p:sldIdLst>
    <p:sldId id="447" r:id="rId8"/>
    <p:sldId id="448" r:id="rId9"/>
    <p:sldId id="256" r:id="rId10"/>
    <p:sldId id="425" r:id="rId11"/>
    <p:sldId id="431" r:id="rId12"/>
    <p:sldId id="426" r:id="rId13"/>
    <p:sldId id="445" r:id="rId14"/>
    <p:sldId id="497" r:id="rId15"/>
    <p:sldId id="420" r:id="rId16"/>
    <p:sldId id="423" r:id="rId17"/>
    <p:sldId id="432" r:id="rId18"/>
    <p:sldId id="435" r:id="rId19"/>
    <p:sldId id="436" r:id="rId20"/>
    <p:sldId id="437" r:id="rId21"/>
    <p:sldId id="433" r:id="rId22"/>
    <p:sldId id="259" r:id="rId23"/>
    <p:sldId id="399" r:id="rId24"/>
    <p:sldId id="500" r:id="rId25"/>
    <p:sldId id="407" r:id="rId26"/>
    <p:sldId id="439" r:id="rId27"/>
    <p:sldId id="438" r:id="rId28"/>
    <p:sldId id="400" r:id="rId29"/>
    <p:sldId id="401" r:id="rId30"/>
    <p:sldId id="402" r:id="rId31"/>
    <p:sldId id="446" r:id="rId32"/>
    <p:sldId id="498" r:id="rId33"/>
    <p:sldId id="499" r:id="rId34"/>
    <p:sldId id="403" r:id="rId35"/>
    <p:sldId id="404" r:id="rId36"/>
    <p:sldId id="406" r:id="rId37"/>
    <p:sldId id="409" r:id="rId38"/>
    <p:sldId id="410" r:id="rId39"/>
    <p:sldId id="411" r:id="rId40"/>
    <p:sldId id="412" r:id="rId41"/>
    <p:sldId id="413" r:id="rId42"/>
    <p:sldId id="489" r:id="rId43"/>
    <p:sldId id="490" r:id="rId44"/>
    <p:sldId id="501" r:id="rId45"/>
    <p:sldId id="414" r:id="rId46"/>
    <p:sldId id="415" r:id="rId47"/>
    <p:sldId id="416" r:id="rId48"/>
    <p:sldId id="440" r:id="rId49"/>
    <p:sldId id="417" r:id="rId50"/>
    <p:sldId id="492" r:id="rId51"/>
    <p:sldId id="452" r:id="rId52"/>
    <p:sldId id="502" r:id="rId53"/>
    <p:sldId id="466" r:id="rId54"/>
    <p:sldId id="503" r:id="rId55"/>
    <p:sldId id="504" r:id="rId56"/>
    <p:sldId id="505" r:id="rId57"/>
    <p:sldId id="506" r:id="rId58"/>
    <p:sldId id="441" r:id="rId59"/>
    <p:sldId id="450" r:id="rId60"/>
    <p:sldId id="467" r:id="rId61"/>
    <p:sldId id="470" r:id="rId62"/>
    <p:sldId id="474" r:id="rId63"/>
    <p:sldId id="473" r:id="rId64"/>
    <p:sldId id="443" r:id="rId65"/>
    <p:sldId id="451" r:id="rId66"/>
    <p:sldId id="442" r:id="rId67"/>
    <p:sldId id="453" r:id="rId68"/>
    <p:sldId id="444" r:id="rId69"/>
    <p:sldId id="454" r:id="rId70"/>
    <p:sldId id="477" r:id="rId71"/>
    <p:sldId id="493" r:id="rId72"/>
    <p:sldId id="494" r:id="rId73"/>
    <p:sldId id="478" r:id="rId74"/>
    <p:sldId id="479" r:id="rId75"/>
    <p:sldId id="495" r:id="rId76"/>
    <p:sldId id="480" r:id="rId77"/>
    <p:sldId id="481" r:id="rId78"/>
    <p:sldId id="482" r:id="rId79"/>
    <p:sldId id="483" r:id="rId80"/>
    <p:sldId id="484" r:id="rId81"/>
    <p:sldId id="485" r:id="rId82"/>
    <p:sldId id="507" r:id="rId83"/>
    <p:sldId id="487" r:id="rId84"/>
    <p:sldId id="488" r:id="rId85"/>
    <p:sldId id="486" r:id="rId86"/>
    <p:sldId id="398" r:id="rId87"/>
    <p:sldId id="462" r:id="rId88"/>
    <p:sldId id="263" r:id="rId89"/>
    <p:sldId id="461" r:id="rId90"/>
    <p:sldId id="463" r:id="rId91"/>
    <p:sldId id="464" r:id="rId92"/>
    <p:sldId id="456" r:id="rId93"/>
    <p:sldId id="430" r:id="rId94"/>
    <p:sldId id="429" r:id="rId95"/>
    <p:sldId id="265" r:id="rId96"/>
    <p:sldId id="476" r:id="rId97"/>
    <p:sldId id="475" r:id="rId98"/>
    <p:sldId id="458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0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127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3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B332B-7C20-4C68-A8AC-0D1051762F0A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7F9B5-1D30-4012-B098-2F719E2BB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7F9B5-1D30-4012-B098-2F719E2BB0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1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7F9B5-1D30-4012-B098-2F719E2BB0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1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7F9B5-1D30-4012-B098-2F719E2BB0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1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7F9B5-1D30-4012-B098-2F719E2BB0E7}" type="slidenum">
              <a:rPr lang="en-US" smtClean="0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1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7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5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46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42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19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6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17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3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3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8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08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6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51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24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3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69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2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18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00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6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5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08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6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51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24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36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6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0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9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18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0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6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50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115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6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64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63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60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9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08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366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4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723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47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93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736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49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0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323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8371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666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43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38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2197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229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61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19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67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84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95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192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062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1388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506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49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7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8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 smtClean="0"/>
              <a:t>5/19/2019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6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4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7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an-do-canines.org/total-confidence-in-bentley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x9.com/news/service-dogs-in-training-take-flight-to-nowhere-at-msp-airpor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an-do-canines.org/gallery/#mpf-popup@//www.youtube.com/watch?v=RzbhfxCENqY|14309|5891fe0f9d64f" TargetMode="External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an-do-canines.org/gallery/#mpf-popup@//www.youtube.com/watch?v=CwVap6perig|14314|5891fe0f9d64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can-do-canines.org/gallery/#mpf-popup@//www.youtube.com/watch?v=9AQDGmhziYE|14316|5891fe0f9d64f" TargetMode="External"/><Relationship Id="rId1" Type="http://schemas.openxmlformats.org/officeDocument/2006/relationships/slideLayout" Target="../slideLayouts/slideLayout5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an-do-canines.org/gallery/#mpf-popup@//www.youtube.com/watch?v=o1JyBfuR6es|14312|5891fe0f9d64f" TargetMode="External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can-do-canines.org/gallery/#mpf-popup@//www.youtube.com/watch?v=gRwevS2elxg|14318|5891fe0f9d64f" TargetMode="External"/><Relationship Id="rId1" Type="http://schemas.openxmlformats.org/officeDocument/2006/relationships/slideLayout" Target="../slideLayouts/slideLayout5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can-do-canines.org/gallery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hyperlink" Target="https://can-do-canines.org/gallery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can-do-canines.org/gallery/" TargetMode="Externa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.wixstatic.com/media/2bc775_342563ec41804793b3ca34013b2f3dad.png/v1/fill/w_272,h_134,al_c,q_80,usm_0.66_1.00_0.01/2bc775_342563ec41804793b3ca34013b2f3da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13112"/>
            <a:ext cx="8229600" cy="40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8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09625"/>
            <a:ext cx="3810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TKE Coat of A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1" y="360997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5400" y="6260068"/>
            <a:ext cx="6511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Bentley is also the UMD </a:t>
            </a:r>
            <a:r>
              <a:rPr lang="en-US" b="1" dirty="0" smtClean="0">
                <a:solidFill>
                  <a:srgbClr val="D20046"/>
                </a:solidFill>
              </a:rPr>
              <a:t>Tau Kappa Epsilon </a:t>
            </a:r>
            <a:r>
              <a:rPr lang="en-US" b="1" dirty="0" smtClean="0"/>
              <a:t>"Chapter Good Boy"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3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614101"/>
            <a:ext cx="8520545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charset="0"/>
                <a:cs typeface="Arial" charset="0"/>
              </a:rPr>
              <a:t>a</a:t>
            </a:r>
            <a:r>
              <a:rPr lang="en-US" altLang="en-US" sz="2800" b="1" dirty="0" smtClean="0">
                <a:latin typeface="Arial" charset="0"/>
                <a:cs typeface="Arial" charset="0"/>
              </a:rPr>
              <a:t>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“What is the difference between a ‘service dog’ and a ‘therapy dog’?”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And we’re also asked what’s the difference between those two and an “emotional support dog”? 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7428" y="3169890"/>
            <a:ext cx="1628972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9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?</a:t>
            </a:r>
            <a:endParaRPr lang="en-US" sz="19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614101"/>
            <a:ext cx="8520545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 smtClean="0">
                <a:latin typeface="Arial" charset="0"/>
                <a:cs typeface="Arial" charset="0"/>
              </a:rPr>
              <a:t>and a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 smtClean="0"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And we’re also asked what’s the difference between those two and an “emotional support dog”? 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614101"/>
            <a:ext cx="8520545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latin typeface="Arial" charset="0"/>
                <a:cs typeface="Arial" charset="0"/>
              </a:rPr>
              <a:t>And we’re also asked what’s the difference between those two and an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 smtClean="0">
                <a:latin typeface="Arial" charset="0"/>
                <a:cs typeface="Arial" charset="0"/>
              </a:rPr>
              <a:t>?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614101"/>
            <a:ext cx="8520545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 smtClean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 smtClean="0">
                <a:latin typeface="Arial" charset="0"/>
                <a:cs typeface="Arial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 smtClean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</a:t>
            </a:r>
            <a:r>
              <a:rPr lang="en-US" altLang="en-US" sz="3600" b="1" dirty="0" smtClean="0">
                <a:latin typeface="Arial" charset="0"/>
                <a:cs typeface="Arial" charset="0"/>
              </a:rPr>
              <a:t>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1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4" y="3295471"/>
            <a:ext cx="8520545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latin typeface="Arial" charset="0"/>
                <a:cs typeface="Arial" charset="0"/>
              </a:rPr>
              <a:t>A handout from </a:t>
            </a:r>
            <a:r>
              <a:rPr lang="en-US" alt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Can Do </a:t>
            </a:r>
            <a:r>
              <a:rPr lang="en-US" altLang="en-US" sz="3600" b="1" i="1" dirty="0" smtClean="0">
                <a:latin typeface="Comic Sans MS" panose="030F0702030302020204" pitchFamily="66" charset="0"/>
                <a:cs typeface="Arial" charset="0"/>
              </a:rPr>
              <a:t>Canines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helps clarify the difference . . .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0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45" y="0"/>
            <a:ext cx="5368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1693"/>
            <a:ext cx="8412480" cy="10746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1693"/>
            <a:ext cx="8412480" cy="10746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17526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31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638"/>
            <a:ext cx="8412480" cy="10746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.wixstatic.com/media/2bc775_342563ec41804793b3ca34013b2f3dad.png/v1/fill/w_272,h_134,al_c,q_80,usm_0.66_1.00_0.01/2bc775_342563ec41804793b3ca34013b2f3da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86" y="1735015"/>
            <a:ext cx="8229600" cy="466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585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638"/>
            <a:ext cx="8412480" cy="10746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1620982" y="3740727"/>
            <a:ext cx="595745" cy="416269"/>
          </a:xfrm>
          <a:custGeom>
            <a:avLst/>
            <a:gdLst>
              <a:gd name="connsiteX0" fmla="*/ 180109 w 595745"/>
              <a:gd name="connsiteY0" fmla="*/ 415637 h 416269"/>
              <a:gd name="connsiteX1" fmla="*/ 249382 w 595745"/>
              <a:gd name="connsiteY1" fmla="*/ 401782 h 416269"/>
              <a:gd name="connsiteX2" fmla="*/ 304800 w 595745"/>
              <a:gd name="connsiteY2" fmla="*/ 387928 h 416269"/>
              <a:gd name="connsiteX3" fmla="*/ 429491 w 595745"/>
              <a:gd name="connsiteY3" fmla="*/ 401782 h 416269"/>
              <a:gd name="connsiteX4" fmla="*/ 498763 w 595745"/>
              <a:gd name="connsiteY4" fmla="*/ 387928 h 416269"/>
              <a:gd name="connsiteX5" fmla="*/ 540327 w 595745"/>
              <a:gd name="connsiteY5" fmla="*/ 374073 h 416269"/>
              <a:gd name="connsiteX6" fmla="*/ 595745 w 595745"/>
              <a:gd name="connsiteY6" fmla="*/ 290946 h 416269"/>
              <a:gd name="connsiteX7" fmla="*/ 581891 w 595745"/>
              <a:gd name="connsiteY7" fmla="*/ 207818 h 416269"/>
              <a:gd name="connsiteX8" fmla="*/ 512618 w 595745"/>
              <a:gd name="connsiteY8" fmla="*/ 83128 h 416269"/>
              <a:gd name="connsiteX9" fmla="*/ 443345 w 595745"/>
              <a:gd name="connsiteY9" fmla="*/ 13855 h 416269"/>
              <a:gd name="connsiteX10" fmla="*/ 387927 w 595745"/>
              <a:gd name="connsiteY10" fmla="*/ 0 h 416269"/>
              <a:gd name="connsiteX11" fmla="*/ 180109 w 595745"/>
              <a:gd name="connsiteY11" fmla="*/ 13855 h 416269"/>
              <a:gd name="connsiteX12" fmla="*/ 138545 w 595745"/>
              <a:gd name="connsiteY12" fmla="*/ 41564 h 416269"/>
              <a:gd name="connsiteX13" fmla="*/ 55418 w 595745"/>
              <a:gd name="connsiteY13" fmla="*/ 110837 h 416269"/>
              <a:gd name="connsiteX14" fmla="*/ 27709 w 595745"/>
              <a:gd name="connsiteY14" fmla="*/ 152400 h 416269"/>
              <a:gd name="connsiteX15" fmla="*/ 0 w 595745"/>
              <a:gd name="connsiteY15" fmla="*/ 235528 h 416269"/>
              <a:gd name="connsiteX16" fmla="*/ 55418 w 595745"/>
              <a:gd name="connsiteY16" fmla="*/ 318655 h 416269"/>
              <a:gd name="connsiteX17" fmla="*/ 83127 w 595745"/>
              <a:gd name="connsiteY17" fmla="*/ 360218 h 416269"/>
              <a:gd name="connsiteX18" fmla="*/ 124691 w 595745"/>
              <a:gd name="connsiteY18" fmla="*/ 387928 h 416269"/>
              <a:gd name="connsiteX19" fmla="*/ 277091 w 595745"/>
              <a:gd name="connsiteY19" fmla="*/ 415637 h 4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5745" h="416269">
                <a:moveTo>
                  <a:pt x="180109" y="415637"/>
                </a:moveTo>
                <a:cubicBezTo>
                  <a:pt x="203200" y="411019"/>
                  <a:pt x="226394" y="406890"/>
                  <a:pt x="249382" y="401782"/>
                </a:cubicBezTo>
                <a:cubicBezTo>
                  <a:pt x="267970" y="397651"/>
                  <a:pt x="285759" y="387928"/>
                  <a:pt x="304800" y="387928"/>
                </a:cubicBezTo>
                <a:cubicBezTo>
                  <a:pt x="346619" y="387928"/>
                  <a:pt x="387927" y="397164"/>
                  <a:pt x="429491" y="401782"/>
                </a:cubicBezTo>
                <a:cubicBezTo>
                  <a:pt x="452582" y="397164"/>
                  <a:pt x="475918" y="393639"/>
                  <a:pt x="498763" y="387928"/>
                </a:cubicBezTo>
                <a:cubicBezTo>
                  <a:pt x="512931" y="384386"/>
                  <a:pt x="530000" y="384400"/>
                  <a:pt x="540327" y="374073"/>
                </a:cubicBezTo>
                <a:cubicBezTo>
                  <a:pt x="563875" y="350525"/>
                  <a:pt x="595745" y="290946"/>
                  <a:pt x="595745" y="290946"/>
                </a:cubicBezTo>
                <a:cubicBezTo>
                  <a:pt x="591127" y="263237"/>
                  <a:pt x="587985" y="235241"/>
                  <a:pt x="581891" y="207818"/>
                </a:cubicBezTo>
                <a:cubicBezTo>
                  <a:pt x="571936" y="163021"/>
                  <a:pt x="543227" y="113737"/>
                  <a:pt x="512618" y="83128"/>
                </a:cubicBezTo>
                <a:cubicBezTo>
                  <a:pt x="489527" y="60037"/>
                  <a:pt x="475026" y="21775"/>
                  <a:pt x="443345" y="13855"/>
                </a:cubicBezTo>
                <a:lnTo>
                  <a:pt x="387927" y="0"/>
                </a:lnTo>
                <a:cubicBezTo>
                  <a:pt x="318654" y="4618"/>
                  <a:pt x="248591" y="2441"/>
                  <a:pt x="180109" y="13855"/>
                </a:cubicBezTo>
                <a:cubicBezTo>
                  <a:pt x="163684" y="16592"/>
                  <a:pt x="151337" y="30904"/>
                  <a:pt x="138545" y="41564"/>
                </a:cubicBezTo>
                <a:cubicBezTo>
                  <a:pt x="31870" y="130461"/>
                  <a:pt x="158614" y="42041"/>
                  <a:pt x="55418" y="110837"/>
                </a:cubicBezTo>
                <a:cubicBezTo>
                  <a:pt x="46182" y="124691"/>
                  <a:pt x="34472" y="137184"/>
                  <a:pt x="27709" y="152400"/>
                </a:cubicBezTo>
                <a:cubicBezTo>
                  <a:pt x="15846" y="179091"/>
                  <a:pt x="0" y="235528"/>
                  <a:pt x="0" y="235528"/>
                </a:cubicBezTo>
                <a:cubicBezTo>
                  <a:pt x="24347" y="308570"/>
                  <a:pt x="-2237" y="249469"/>
                  <a:pt x="55418" y="318655"/>
                </a:cubicBezTo>
                <a:cubicBezTo>
                  <a:pt x="66078" y="331447"/>
                  <a:pt x="71353" y="348444"/>
                  <a:pt x="83127" y="360218"/>
                </a:cubicBezTo>
                <a:cubicBezTo>
                  <a:pt x="94901" y="371992"/>
                  <a:pt x="109475" y="381165"/>
                  <a:pt x="124691" y="387928"/>
                </a:cubicBezTo>
                <a:cubicBezTo>
                  <a:pt x="203465" y="422939"/>
                  <a:pt x="199370" y="415637"/>
                  <a:pt x="277091" y="41563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638"/>
            <a:ext cx="8412480" cy="107469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5174" y="3828144"/>
            <a:ext cx="3600088" cy="73866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228600" rIns="91440" bIns="228600">
            <a:spAutoFit/>
          </a:bodyPr>
          <a:lstStyle/>
          <a:p>
            <a:r>
              <a:rPr lang="en-US" altLang="en-US" b="1" dirty="0" smtClean="0">
                <a:latin typeface="Arial" charset="0"/>
                <a:cs typeface="Arial" charset="0"/>
              </a:rPr>
              <a:t>Americans with Disabilities </a:t>
            </a:r>
            <a:r>
              <a:rPr lang="en-US" altLang="en-US" b="1" dirty="0" smtClean="0">
                <a:latin typeface="Arial" charset="0"/>
                <a:cs typeface="Arial" charset="0"/>
              </a:rPr>
              <a:t>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5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868617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79997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04800" y="-45406"/>
            <a:ext cx="8564880" cy="364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516402"/>
            <a:ext cx="7955280" cy="31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85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854035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-45406"/>
            <a:ext cx="8564880" cy="364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516402"/>
            <a:ext cx="7955280" cy="31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41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854035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-45406"/>
            <a:ext cx="8564880" cy="364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516402"/>
            <a:ext cx="7955280" cy="31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/>
          <p:cNvSpPr/>
          <p:nvPr/>
        </p:nvSpPr>
        <p:spPr>
          <a:xfrm>
            <a:off x="1511529" y="4267200"/>
            <a:ext cx="1769292" cy="457896"/>
          </a:xfrm>
          <a:custGeom>
            <a:avLst/>
            <a:gdLst>
              <a:gd name="connsiteX0" fmla="*/ 180109 w 595745"/>
              <a:gd name="connsiteY0" fmla="*/ 415637 h 416269"/>
              <a:gd name="connsiteX1" fmla="*/ 249382 w 595745"/>
              <a:gd name="connsiteY1" fmla="*/ 401782 h 416269"/>
              <a:gd name="connsiteX2" fmla="*/ 304800 w 595745"/>
              <a:gd name="connsiteY2" fmla="*/ 387928 h 416269"/>
              <a:gd name="connsiteX3" fmla="*/ 429491 w 595745"/>
              <a:gd name="connsiteY3" fmla="*/ 401782 h 416269"/>
              <a:gd name="connsiteX4" fmla="*/ 498763 w 595745"/>
              <a:gd name="connsiteY4" fmla="*/ 387928 h 416269"/>
              <a:gd name="connsiteX5" fmla="*/ 540327 w 595745"/>
              <a:gd name="connsiteY5" fmla="*/ 374073 h 416269"/>
              <a:gd name="connsiteX6" fmla="*/ 595745 w 595745"/>
              <a:gd name="connsiteY6" fmla="*/ 290946 h 416269"/>
              <a:gd name="connsiteX7" fmla="*/ 581891 w 595745"/>
              <a:gd name="connsiteY7" fmla="*/ 207818 h 416269"/>
              <a:gd name="connsiteX8" fmla="*/ 512618 w 595745"/>
              <a:gd name="connsiteY8" fmla="*/ 83128 h 416269"/>
              <a:gd name="connsiteX9" fmla="*/ 443345 w 595745"/>
              <a:gd name="connsiteY9" fmla="*/ 13855 h 416269"/>
              <a:gd name="connsiteX10" fmla="*/ 387927 w 595745"/>
              <a:gd name="connsiteY10" fmla="*/ 0 h 416269"/>
              <a:gd name="connsiteX11" fmla="*/ 180109 w 595745"/>
              <a:gd name="connsiteY11" fmla="*/ 13855 h 416269"/>
              <a:gd name="connsiteX12" fmla="*/ 138545 w 595745"/>
              <a:gd name="connsiteY12" fmla="*/ 41564 h 416269"/>
              <a:gd name="connsiteX13" fmla="*/ 55418 w 595745"/>
              <a:gd name="connsiteY13" fmla="*/ 110837 h 416269"/>
              <a:gd name="connsiteX14" fmla="*/ 27709 w 595745"/>
              <a:gd name="connsiteY14" fmla="*/ 152400 h 416269"/>
              <a:gd name="connsiteX15" fmla="*/ 0 w 595745"/>
              <a:gd name="connsiteY15" fmla="*/ 235528 h 416269"/>
              <a:gd name="connsiteX16" fmla="*/ 55418 w 595745"/>
              <a:gd name="connsiteY16" fmla="*/ 318655 h 416269"/>
              <a:gd name="connsiteX17" fmla="*/ 83127 w 595745"/>
              <a:gd name="connsiteY17" fmla="*/ 360218 h 416269"/>
              <a:gd name="connsiteX18" fmla="*/ 124691 w 595745"/>
              <a:gd name="connsiteY18" fmla="*/ 387928 h 416269"/>
              <a:gd name="connsiteX19" fmla="*/ 277091 w 595745"/>
              <a:gd name="connsiteY19" fmla="*/ 415637 h 41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95745" h="416269">
                <a:moveTo>
                  <a:pt x="180109" y="415637"/>
                </a:moveTo>
                <a:cubicBezTo>
                  <a:pt x="203200" y="411019"/>
                  <a:pt x="226394" y="406890"/>
                  <a:pt x="249382" y="401782"/>
                </a:cubicBezTo>
                <a:cubicBezTo>
                  <a:pt x="267970" y="397651"/>
                  <a:pt x="285759" y="387928"/>
                  <a:pt x="304800" y="387928"/>
                </a:cubicBezTo>
                <a:cubicBezTo>
                  <a:pt x="346619" y="387928"/>
                  <a:pt x="387927" y="397164"/>
                  <a:pt x="429491" y="401782"/>
                </a:cubicBezTo>
                <a:cubicBezTo>
                  <a:pt x="452582" y="397164"/>
                  <a:pt x="475918" y="393639"/>
                  <a:pt x="498763" y="387928"/>
                </a:cubicBezTo>
                <a:cubicBezTo>
                  <a:pt x="512931" y="384386"/>
                  <a:pt x="530000" y="384400"/>
                  <a:pt x="540327" y="374073"/>
                </a:cubicBezTo>
                <a:cubicBezTo>
                  <a:pt x="563875" y="350525"/>
                  <a:pt x="595745" y="290946"/>
                  <a:pt x="595745" y="290946"/>
                </a:cubicBezTo>
                <a:cubicBezTo>
                  <a:pt x="591127" y="263237"/>
                  <a:pt x="587985" y="235241"/>
                  <a:pt x="581891" y="207818"/>
                </a:cubicBezTo>
                <a:cubicBezTo>
                  <a:pt x="571936" y="163021"/>
                  <a:pt x="543227" y="113737"/>
                  <a:pt x="512618" y="83128"/>
                </a:cubicBezTo>
                <a:cubicBezTo>
                  <a:pt x="489527" y="60037"/>
                  <a:pt x="475026" y="21775"/>
                  <a:pt x="443345" y="13855"/>
                </a:cubicBezTo>
                <a:lnTo>
                  <a:pt x="387927" y="0"/>
                </a:lnTo>
                <a:cubicBezTo>
                  <a:pt x="318654" y="4618"/>
                  <a:pt x="248591" y="2441"/>
                  <a:pt x="180109" y="13855"/>
                </a:cubicBezTo>
                <a:cubicBezTo>
                  <a:pt x="163684" y="16592"/>
                  <a:pt x="151337" y="30904"/>
                  <a:pt x="138545" y="41564"/>
                </a:cubicBezTo>
                <a:cubicBezTo>
                  <a:pt x="31870" y="130461"/>
                  <a:pt x="158614" y="42041"/>
                  <a:pt x="55418" y="110837"/>
                </a:cubicBezTo>
                <a:cubicBezTo>
                  <a:pt x="46182" y="124691"/>
                  <a:pt x="34472" y="137184"/>
                  <a:pt x="27709" y="152400"/>
                </a:cubicBezTo>
                <a:cubicBezTo>
                  <a:pt x="15846" y="179091"/>
                  <a:pt x="0" y="235528"/>
                  <a:pt x="0" y="235528"/>
                </a:cubicBezTo>
                <a:cubicBezTo>
                  <a:pt x="24347" y="308570"/>
                  <a:pt x="-2237" y="249469"/>
                  <a:pt x="55418" y="318655"/>
                </a:cubicBezTo>
                <a:cubicBezTo>
                  <a:pt x="66078" y="331447"/>
                  <a:pt x="71353" y="348444"/>
                  <a:pt x="83127" y="360218"/>
                </a:cubicBezTo>
                <a:cubicBezTo>
                  <a:pt x="94901" y="371992"/>
                  <a:pt x="109475" y="381165"/>
                  <a:pt x="124691" y="387928"/>
                </a:cubicBezTo>
                <a:cubicBezTo>
                  <a:pt x="203465" y="422939"/>
                  <a:pt x="199370" y="415637"/>
                  <a:pt x="277091" y="415637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1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75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93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229600" cy="575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>
          <a:xfrm>
            <a:off x="2869411" y="5100727"/>
            <a:ext cx="1336103" cy="371159"/>
          </a:xfrm>
          <a:custGeom>
            <a:avLst/>
            <a:gdLst>
              <a:gd name="connsiteX0" fmla="*/ 116903 w 1336103"/>
              <a:gd name="connsiteY0" fmla="*/ 51845 h 371159"/>
              <a:gd name="connsiteX1" fmla="*/ 87875 w 1336103"/>
              <a:gd name="connsiteY1" fmla="*/ 124416 h 371159"/>
              <a:gd name="connsiteX2" fmla="*/ 73360 w 1336103"/>
              <a:gd name="connsiteY2" fmla="*/ 167959 h 371159"/>
              <a:gd name="connsiteX3" fmla="*/ 44332 w 1336103"/>
              <a:gd name="connsiteY3" fmla="*/ 211502 h 371159"/>
              <a:gd name="connsiteX4" fmla="*/ 102389 w 1336103"/>
              <a:gd name="connsiteY4" fmla="*/ 298588 h 371159"/>
              <a:gd name="connsiteX5" fmla="*/ 189475 w 1336103"/>
              <a:gd name="connsiteY5" fmla="*/ 342130 h 371159"/>
              <a:gd name="connsiteX6" fmla="*/ 247532 w 1336103"/>
              <a:gd name="connsiteY6" fmla="*/ 356645 h 371159"/>
              <a:gd name="connsiteX7" fmla="*/ 479760 w 1336103"/>
              <a:gd name="connsiteY7" fmla="*/ 371159 h 371159"/>
              <a:gd name="connsiteX8" fmla="*/ 726503 w 1336103"/>
              <a:gd name="connsiteY8" fmla="*/ 356645 h 371159"/>
              <a:gd name="connsiteX9" fmla="*/ 770046 w 1336103"/>
              <a:gd name="connsiteY9" fmla="*/ 342130 h 371159"/>
              <a:gd name="connsiteX10" fmla="*/ 886160 w 1336103"/>
              <a:gd name="connsiteY10" fmla="*/ 313102 h 371159"/>
              <a:gd name="connsiteX11" fmla="*/ 1161932 w 1336103"/>
              <a:gd name="connsiteY11" fmla="*/ 327616 h 371159"/>
              <a:gd name="connsiteX12" fmla="*/ 1249018 w 1336103"/>
              <a:gd name="connsiteY12" fmla="*/ 313102 h 371159"/>
              <a:gd name="connsiteX13" fmla="*/ 1292560 w 1336103"/>
              <a:gd name="connsiteY13" fmla="*/ 269559 h 371159"/>
              <a:gd name="connsiteX14" fmla="*/ 1336103 w 1336103"/>
              <a:gd name="connsiteY14" fmla="*/ 240530 h 371159"/>
              <a:gd name="connsiteX15" fmla="*/ 1278046 w 1336103"/>
              <a:gd name="connsiteY15" fmla="*/ 109902 h 371159"/>
              <a:gd name="connsiteX16" fmla="*/ 1234503 w 1336103"/>
              <a:gd name="connsiteY16" fmla="*/ 80873 h 371159"/>
              <a:gd name="connsiteX17" fmla="*/ 1147418 w 1336103"/>
              <a:gd name="connsiteY17" fmla="*/ 66359 h 371159"/>
              <a:gd name="connsiteX18" fmla="*/ 871646 w 1336103"/>
              <a:gd name="connsiteY18" fmla="*/ 51845 h 371159"/>
              <a:gd name="connsiteX19" fmla="*/ 116903 w 1336103"/>
              <a:gd name="connsiteY19" fmla="*/ 51845 h 371159"/>
              <a:gd name="connsiteX20" fmla="*/ 73360 w 1336103"/>
              <a:gd name="connsiteY20" fmla="*/ 95388 h 371159"/>
              <a:gd name="connsiteX21" fmla="*/ 29818 w 1336103"/>
              <a:gd name="connsiteY21" fmla="*/ 109902 h 371159"/>
              <a:gd name="connsiteX22" fmla="*/ 789 w 1336103"/>
              <a:gd name="connsiteY22" fmla="*/ 153445 h 371159"/>
              <a:gd name="connsiteX23" fmla="*/ 58846 w 1336103"/>
              <a:gd name="connsiteY23" fmla="*/ 196988 h 371159"/>
              <a:gd name="connsiteX24" fmla="*/ 131418 w 1336103"/>
              <a:gd name="connsiteY24" fmla="*/ 255045 h 37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36103" h="371159">
                <a:moveTo>
                  <a:pt x="116903" y="51845"/>
                </a:moveTo>
                <a:cubicBezTo>
                  <a:pt x="107227" y="76035"/>
                  <a:pt x="97023" y="100021"/>
                  <a:pt x="87875" y="124416"/>
                </a:cubicBezTo>
                <a:cubicBezTo>
                  <a:pt x="82503" y="138741"/>
                  <a:pt x="80202" y="154275"/>
                  <a:pt x="73360" y="167959"/>
                </a:cubicBezTo>
                <a:cubicBezTo>
                  <a:pt x="65559" y="183561"/>
                  <a:pt x="54008" y="196988"/>
                  <a:pt x="44332" y="211502"/>
                </a:cubicBezTo>
                <a:cubicBezTo>
                  <a:pt x="63684" y="240531"/>
                  <a:pt x="69291" y="287556"/>
                  <a:pt x="102389" y="298588"/>
                </a:cubicBezTo>
                <a:cubicBezTo>
                  <a:pt x="285848" y="359739"/>
                  <a:pt x="-7457" y="257730"/>
                  <a:pt x="189475" y="342130"/>
                </a:cubicBezTo>
                <a:cubicBezTo>
                  <a:pt x="207810" y="349988"/>
                  <a:pt x="227683" y="354660"/>
                  <a:pt x="247532" y="356645"/>
                </a:cubicBezTo>
                <a:cubicBezTo>
                  <a:pt x="324707" y="364363"/>
                  <a:pt x="402351" y="366321"/>
                  <a:pt x="479760" y="371159"/>
                </a:cubicBezTo>
                <a:cubicBezTo>
                  <a:pt x="562008" y="366321"/>
                  <a:pt x="644522" y="364843"/>
                  <a:pt x="726503" y="356645"/>
                </a:cubicBezTo>
                <a:cubicBezTo>
                  <a:pt x="741727" y="355123"/>
                  <a:pt x="755203" y="345841"/>
                  <a:pt x="770046" y="342130"/>
                </a:cubicBezTo>
                <a:lnTo>
                  <a:pt x="886160" y="313102"/>
                </a:lnTo>
                <a:cubicBezTo>
                  <a:pt x="978084" y="317940"/>
                  <a:pt x="1069881" y="327616"/>
                  <a:pt x="1161932" y="327616"/>
                </a:cubicBezTo>
                <a:cubicBezTo>
                  <a:pt x="1191361" y="327616"/>
                  <a:pt x="1222125" y="325054"/>
                  <a:pt x="1249018" y="313102"/>
                </a:cubicBezTo>
                <a:cubicBezTo>
                  <a:pt x="1267775" y="304766"/>
                  <a:pt x="1276791" y="282700"/>
                  <a:pt x="1292560" y="269559"/>
                </a:cubicBezTo>
                <a:cubicBezTo>
                  <a:pt x="1305961" y="258391"/>
                  <a:pt x="1321589" y="250206"/>
                  <a:pt x="1336103" y="240530"/>
                </a:cubicBezTo>
                <a:cubicBezTo>
                  <a:pt x="1321731" y="197412"/>
                  <a:pt x="1312548" y="144404"/>
                  <a:pt x="1278046" y="109902"/>
                </a:cubicBezTo>
                <a:cubicBezTo>
                  <a:pt x="1265711" y="97567"/>
                  <a:pt x="1251052" y="86389"/>
                  <a:pt x="1234503" y="80873"/>
                </a:cubicBezTo>
                <a:cubicBezTo>
                  <a:pt x="1206584" y="71567"/>
                  <a:pt x="1176753" y="68706"/>
                  <a:pt x="1147418" y="66359"/>
                </a:cubicBezTo>
                <a:cubicBezTo>
                  <a:pt x="1055660" y="59018"/>
                  <a:pt x="963570" y="56683"/>
                  <a:pt x="871646" y="51845"/>
                </a:cubicBezTo>
                <a:cubicBezTo>
                  <a:pt x="609613" y="-35503"/>
                  <a:pt x="743325" y="3658"/>
                  <a:pt x="116903" y="51845"/>
                </a:cubicBezTo>
                <a:cubicBezTo>
                  <a:pt x="96437" y="53419"/>
                  <a:pt x="90439" y="84002"/>
                  <a:pt x="73360" y="95388"/>
                </a:cubicBezTo>
                <a:cubicBezTo>
                  <a:pt x="60630" y="103874"/>
                  <a:pt x="44332" y="105064"/>
                  <a:pt x="29818" y="109902"/>
                </a:cubicBezTo>
                <a:cubicBezTo>
                  <a:pt x="20142" y="124416"/>
                  <a:pt x="-4727" y="136896"/>
                  <a:pt x="789" y="153445"/>
                </a:cubicBezTo>
                <a:cubicBezTo>
                  <a:pt x="8439" y="176394"/>
                  <a:pt x="40479" y="181245"/>
                  <a:pt x="58846" y="196988"/>
                </a:cubicBezTo>
                <a:cubicBezTo>
                  <a:pt x="130515" y="258418"/>
                  <a:pt x="73238" y="225954"/>
                  <a:pt x="131418" y="2550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3812707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-45406"/>
            <a:ext cx="8564880" cy="364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516402"/>
            <a:ext cx="7955280" cy="31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4786745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-45406"/>
            <a:ext cx="8564880" cy="364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516402"/>
            <a:ext cx="7955280" cy="31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28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5728855"/>
            <a:ext cx="8412480" cy="107469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090" y="3671455"/>
            <a:ext cx="8077200" cy="1066800"/>
          </a:xfrm>
          <a:prstGeom prst="rect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" y="-45406"/>
            <a:ext cx="8564880" cy="3645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" y="516402"/>
            <a:ext cx="7955280" cy="3141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75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704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03251"/>
            <a:ext cx="8229600" cy="344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66418"/>
            <a:ext cx="8229600" cy="293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6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943600" cy="525337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38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2655"/>
            <a:ext cx="5943600" cy="492431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0" y="1946452"/>
            <a:ext cx="731520" cy="2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15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838200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Bentley was really trained by a </a:t>
            </a:r>
            <a:r>
              <a:rPr lang="en-US" sz="2800" b="1" i="1" dirty="0" smtClean="0"/>
              <a:t>team . . .</a:t>
            </a:r>
            <a:endParaRPr lang="en-US" sz="2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6" y="1524000"/>
            <a:ext cx="81153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27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838200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Bentley was really trained by a </a:t>
            </a:r>
            <a:r>
              <a:rPr lang="en-US" sz="2800" b="1" i="1" dirty="0" smtClean="0"/>
              <a:t>team . . .</a:t>
            </a:r>
            <a:endParaRPr lang="en-US" sz="2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6" y="1524000"/>
            <a:ext cx="81153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8218" y="2514600"/>
            <a:ext cx="79075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Bentley was an “owner provided” dog . . .</a:t>
            </a:r>
          </a:p>
          <a:p>
            <a:pPr algn="ctr"/>
            <a:endParaRPr lang="en-US" sz="1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Here in Duluth I worked with Bentley every day . . .</a:t>
            </a:r>
          </a:p>
          <a:p>
            <a:pPr algn="ctr"/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Field trainer Kelly of Duluth worked with both of us once a week . . .</a:t>
            </a:r>
          </a:p>
          <a:p>
            <a:pPr algn="ctr"/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And Client Services </a:t>
            </a:r>
            <a:r>
              <a:rPr lang="en-US" sz="2800" b="1" dirty="0" smtClean="0">
                <a:solidFill>
                  <a:schemeClr val="bg1"/>
                </a:solidFill>
              </a:rPr>
              <a:t>Coordinator Elizabeth from the New Hope office worked with us in Duluth once a month . . . 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0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838200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Bentley was really trained by a </a:t>
            </a:r>
            <a:r>
              <a:rPr lang="en-US" sz="2800" b="1" i="1" dirty="0" smtClean="0"/>
              <a:t>team . . .</a:t>
            </a:r>
            <a:endParaRPr lang="en-US" sz="2800" b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36" y="1524000"/>
            <a:ext cx="81153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585859"/>
            <a:ext cx="7907564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And  the team supporting Bentley and me continue to be there after “graduation”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and continue to monitor our success and provide us with on-going lifetime support whenever we might need it . . .</a:t>
            </a:r>
          </a:p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943600" cy="553515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6" y="1295400"/>
            <a:ext cx="731520" cy="2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0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0780"/>
            <a:ext cx="4937760" cy="6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69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13935"/>
            <a:ext cx="5943600" cy="45392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6" y="2024742"/>
            <a:ext cx="731520" cy="2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8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34" y="0"/>
            <a:ext cx="5319132" cy="6858000"/>
          </a:xfrm>
          <a:prstGeom prst="rect">
            <a:avLst/>
          </a:prstGeom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943600" cy="597143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46" y="776514"/>
            <a:ext cx="731520" cy="26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1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7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315200" cy="16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095625"/>
            <a:ext cx="2403764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31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68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029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-15240"/>
            <a:ext cx="5029200" cy="694944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b="1" dirty="0" smtClean="0"/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Bentley is trained to alert for . . .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smoke alarms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alarm clocks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door bell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knock on door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oven timer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phone timer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and to “go get” members of the family . . 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1" y="-14514"/>
            <a:ext cx="381881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6093" y="1870770"/>
            <a:ext cx="21381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Hit the “Start” button on the phone and let’s see what Bentley can do . . 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029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-15240"/>
            <a:ext cx="5029200" cy="694944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b="1" dirty="0" smtClean="0"/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Bentley is also trained to pick up his toys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and put them in his toy basket . . . but those are not part of his official job description . . 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3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029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-15240"/>
            <a:ext cx="5029200" cy="694944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b="1" dirty="0" smtClean="0"/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Bentley </a:t>
            </a:r>
            <a:r>
              <a:rPr lang="en-US" sz="3600" b="1" i="1" dirty="0" smtClean="0">
                <a:solidFill>
                  <a:schemeClr val="bg1"/>
                </a:solidFill>
              </a:rPr>
              <a:t>is</a:t>
            </a:r>
            <a:r>
              <a:rPr lang="en-US" sz="3600" b="1" dirty="0" smtClean="0">
                <a:solidFill>
                  <a:schemeClr val="bg1"/>
                </a:solidFill>
              </a:rPr>
              <a:t> trained as part of his official job description to automatically go under the table when we sit down in a restaurant, and to stay there until one of the wait staff brings the bill . . 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27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0780"/>
            <a:ext cx="4937760" cy="6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5562600"/>
            <a:ext cx="79248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Tim and his Hearing Assistant Partner Bentley are graduates of the 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Arial" charset="0"/>
              </a:rPr>
              <a:t>Can Do </a:t>
            </a:r>
            <a:r>
              <a:rPr kumimoji="0" lang="en-US" altLang="en-US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cs typeface="Arial" charset="0"/>
              </a:rPr>
              <a:t>Canine 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Assistance Dog training program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New Hope, MN</a:t>
            </a:r>
          </a:p>
        </p:txBody>
      </p:sp>
    </p:spTree>
    <p:extLst>
      <p:ext uri="{BB962C8B-B14F-4D97-AF65-F5344CB8AC3E}">
        <p14:creationId xmlns:p14="http://schemas.microsoft.com/office/powerpoint/2010/main" val="4090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029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-15240"/>
            <a:ext cx="5029200" cy="694944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b="1" dirty="0" smtClean="0"/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On time in a restaurant the alarm of a man’s iPhone went off at the next table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(the same alarm we use) and he popped up from under the table and alerted me to the sound of the other man’s phone . . .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6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029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-15240"/>
            <a:ext cx="5029200" cy="694944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b="1" dirty="0" smtClean="0"/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endParaRPr lang="en-US" sz="36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Part of his training is to alert even when that means he has </a:t>
            </a:r>
            <a:r>
              <a:rPr lang="en-US" sz="3600" b="1" i="1" dirty="0" smtClean="0">
                <a:solidFill>
                  <a:schemeClr val="bg1"/>
                </a:solidFill>
              </a:rPr>
              <a:t>to ignore a previous command</a:t>
            </a:r>
            <a:r>
              <a:rPr lang="en-US" sz="3600" b="1" dirty="0" smtClean="0">
                <a:solidFill>
                  <a:schemeClr val="bg1"/>
                </a:solidFill>
              </a:rPr>
              <a:t>, like “sit,” or “stay,” or to stay under the table. . 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93356"/>
            <a:ext cx="7315200" cy="1811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4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833021"/>
            <a:ext cx="21381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While Bentley is certified as a </a:t>
            </a:r>
            <a:r>
              <a:rPr lang="en-US" sz="2800" b="1" i="1" dirty="0" smtClean="0">
                <a:solidFill>
                  <a:schemeClr val="bg1"/>
                </a:solidFill>
              </a:rPr>
              <a:t>hearing assist dog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he </a:t>
            </a:r>
            <a:r>
              <a:rPr lang="en-US" sz="2800" b="1" i="1" dirty="0" smtClean="0">
                <a:solidFill>
                  <a:schemeClr val="bg1"/>
                </a:solidFill>
              </a:rPr>
              <a:t>loves</a:t>
            </a:r>
            <a:r>
              <a:rPr lang="en-US" sz="2800" b="1" dirty="0" smtClean="0">
                <a:solidFill>
                  <a:schemeClr val="bg1"/>
                </a:solidFill>
              </a:rPr>
              <a:t> doing other things  that his certified </a:t>
            </a:r>
            <a:r>
              <a:rPr lang="en-US" sz="2800" b="1" i="1" dirty="0" smtClean="0">
                <a:solidFill>
                  <a:schemeClr val="bg1"/>
                </a:solidFill>
              </a:rPr>
              <a:t>mobility assist</a:t>
            </a:r>
            <a:r>
              <a:rPr lang="en-US" sz="2800" b="1" dirty="0" smtClean="0">
                <a:solidFill>
                  <a:schemeClr val="bg1"/>
                </a:solidFill>
              </a:rPr>
              <a:t> friends do . . 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Left Arrow 4"/>
          <p:cNvSpPr/>
          <p:nvPr/>
        </p:nvSpPr>
        <p:spPr>
          <a:xfrm rot="18923982">
            <a:off x="6164493" y="7476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Door opener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1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48400" y="381000"/>
            <a:ext cx="213810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And Bentley is a genius natural problem solver . . .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door opening button at the Palmer House in Chicago is right above his head . . 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Door opener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48400" y="381000"/>
            <a:ext cx="213810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And Bentley is a genius natural problem solver . . .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Bentley has never seen a rectangular door-opening button like this before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. . 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Door opener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 flipH="1">
            <a:off x="1315650" y="2514600"/>
            <a:ext cx="2799150" cy="914400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What the heck is this?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17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48400" y="1135082"/>
            <a:ext cx="213810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Bentley’s unprompted </a:t>
            </a:r>
            <a:r>
              <a:rPr lang="en-US" sz="2800" b="1" i="1" dirty="0" smtClean="0">
                <a:solidFill>
                  <a:schemeClr val="bg1"/>
                </a:solidFill>
              </a:rPr>
              <a:t>first choice</a:t>
            </a:r>
            <a:r>
              <a:rPr lang="en-US" sz="2800" b="1" dirty="0" smtClean="0">
                <a:solidFill>
                  <a:schemeClr val="bg1"/>
                </a:solidFill>
              </a:rPr>
              <a:t> to open the door was . . .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the </a:t>
            </a:r>
            <a:r>
              <a:rPr lang="en-US" sz="3600" b="1" i="1" dirty="0" smtClean="0">
                <a:solidFill>
                  <a:schemeClr val="bg1"/>
                </a:solidFill>
              </a:rPr>
              <a:t>circle</a:t>
            </a:r>
            <a:r>
              <a:rPr lang="en-US" sz="3600" b="1" dirty="0" smtClean="0">
                <a:solidFill>
                  <a:schemeClr val="bg1"/>
                </a:solidFill>
              </a:rPr>
              <a:t> decal </a:t>
            </a:r>
            <a:r>
              <a:rPr lang="en-US" sz="3600" b="1" i="1" dirty="0" smtClean="0">
                <a:solidFill>
                  <a:schemeClr val="bg1"/>
                </a:solidFill>
              </a:rPr>
              <a:t>on the window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. . .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Door opener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loud Callout 8"/>
          <p:cNvSpPr/>
          <p:nvPr/>
        </p:nvSpPr>
        <p:spPr>
          <a:xfrm flipH="1">
            <a:off x="1239450" y="221732"/>
            <a:ext cx="2799150" cy="3054868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72" y="714828"/>
            <a:ext cx="164490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5562"/>
            <a:ext cx="7315200" cy="181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4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4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0780"/>
            <a:ext cx="4937760" cy="6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0" y="5599093"/>
            <a:ext cx="8305800" cy="9541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"Total Confidence in Bentley"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Arial" charset="0"/>
              </a:rPr>
              <a:t>Can Do </a:t>
            </a:r>
            <a:r>
              <a:rPr kumimoji="0" lang="en-US" altLang="en-US" sz="1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cs typeface="Arial" charset="0"/>
              </a:rPr>
              <a:t>Canines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Assistant Dog Feature Story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6 February 2019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6518565"/>
            <a:ext cx="538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b="1" dirty="0" smtClean="0">
                <a:solidFill>
                  <a:schemeClr val="bg1"/>
                </a:solidFill>
                <a:latin typeface="Arial" charset="0"/>
                <a:cs typeface="Arial" charset="0"/>
                <a:hlinkClick r:id="rId4"/>
              </a:rPr>
              <a:t>link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90825"/>
            <a:ext cx="7315200" cy="131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7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447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6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2" y="47127"/>
            <a:ext cx="5321808" cy="6769308"/>
          </a:xfrm>
          <a:prstGeom prst="rect">
            <a:avLst/>
          </a:prstGeom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9000"/>
            <a:ext cx="7315200" cy="157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1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65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Tim and Bentley, by Gretchen Rou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52400"/>
            <a:ext cx="468725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5052" y="622780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Timmy and Bentley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sz="1200" dirty="0" smtClean="0">
                <a:solidFill>
                  <a:prstClr val="black"/>
                </a:solidFill>
              </a:rPr>
              <a:t>Gretchen Roufs, 2015</a:t>
            </a:r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8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2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433929"/>
            <a:ext cx="711199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Bentley </a:t>
            </a:r>
            <a:r>
              <a:rPr lang="en-US" sz="3600" b="1" dirty="0" smtClean="0">
                <a:solidFill>
                  <a:prstClr val="white"/>
                </a:solidFill>
              </a:rPr>
              <a:t>has already once alerted me to alarms going off in a hotel and promptly insisted that I leave the building.  </a:t>
            </a:r>
          </a:p>
          <a:p>
            <a:pPr algn="ctr"/>
            <a:endParaRPr lang="en-US" sz="3600" b="1" dirty="0">
              <a:solidFill>
                <a:prstClr val="white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(It was -20 F outside, but he was not happy that I wanted to stay just inside the outer door, but he insisted I leave the building entirely. )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2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8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2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1398687"/>
            <a:ext cx="71119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  <a:t>Bentley </a:t>
            </a:r>
            <a:r>
              <a:rPr lang="en-US" sz="3600" b="1" dirty="0" smtClean="0">
                <a:solidFill>
                  <a:schemeClr val="bg1">
                    <a:lumMod val="75000"/>
                  </a:schemeClr>
                </a:solidFill>
              </a:rPr>
              <a:t>has once alerted me to alarms going off in a hotel and promptly insisted that I leave the building.  </a:t>
            </a:r>
          </a:p>
          <a:p>
            <a:pPr algn="ctr"/>
            <a:endParaRPr lang="en-US" sz="3600" b="1" dirty="0" smtClean="0">
              <a:solidFill>
                <a:prstClr val="white"/>
              </a:solidFill>
            </a:endParaRPr>
          </a:p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And as assist dogs are trained to focus on </a:t>
            </a:r>
            <a:r>
              <a:rPr lang="en-US" sz="3600" b="1" i="1" dirty="0" smtClean="0">
                <a:solidFill>
                  <a:prstClr val="white"/>
                </a:solidFill>
              </a:rPr>
              <a:t>one person</a:t>
            </a:r>
            <a:r>
              <a:rPr lang="en-US" sz="3600" b="1" dirty="0" smtClean="0">
                <a:solidFill>
                  <a:prstClr val="white"/>
                </a:solidFill>
              </a:rPr>
              <a:t> he left my wife, Kim, behind, and focused only on getting me out of the building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8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2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18" y="0"/>
            <a:ext cx="589048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569" y="6030760"/>
            <a:ext cx="612502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Tim Roufs and </a:t>
            </a:r>
            <a:r>
              <a:rPr lang="en-US" sz="14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Bentley Fox Roufs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Allen D. Leman Swine Conference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CEFANS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College to career Seminar for High School Students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029" y="2667000"/>
            <a:ext cx="21381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Bentley  goes with me </a:t>
            </a:r>
            <a:r>
              <a:rPr lang="en-US" sz="2800" b="1" i="1" dirty="0" smtClean="0">
                <a:solidFill>
                  <a:prstClr val="white"/>
                </a:solidFill>
              </a:rPr>
              <a:t>everywhere</a:t>
            </a:r>
            <a:r>
              <a:rPr lang="en-US" sz="2800" b="1" dirty="0" smtClean="0">
                <a:solidFill>
                  <a:prstClr val="white"/>
                </a:solidFill>
              </a:rPr>
              <a:t>  . . .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0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8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2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18" y="0"/>
            <a:ext cx="589048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569" y="6030760"/>
            <a:ext cx="612502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Tim Roufs and </a:t>
            </a:r>
            <a:r>
              <a:rPr lang="en-US" sz="14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Bentley Fox Roufs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Allen D. Leman Swine Conference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CEFANS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College to career Seminar for High School Students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7029" y="2667000"/>
            <a:ext cx="213810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It’s 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“Love me, love my dog . . .”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3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8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2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772"/>
            <a:ext cx="9144000" cy="642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" y="2133600"/>
            <a:ext cx="8686800" cy="44958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/>
          <a:p>
            <a:pPr algn="ctr"/>
            <a:endParaRPr lang="en-US" sz="2000" b="1" dirty="0" smtClean="0"/>
          </a:p>
          <a:p>
            <a:pPr algn="ctr"/>
            <a:r>
              <a:rPr lang="en-US" sz="3200" b="1" dirty="0" smtClean="0"/>
              <a:t>And people </a:t>
            </a:r>
            <a:r>
              <a:rPr lang="en-US" sz="3200" b="1" i="1" dirty="0" smtClean="0"/>
              <a:t>love</a:t>
            </a:r>
            <a:r>
              <a:rPr lang="en-US" sz="3200" b="1" dirty="0" smtClean="0"/>
              <a:t> Bentley . . 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He comes to every class with me at UMD, </a:t>
            </a:r>
          </a:p>
          <a:p>
            <a:pPr algn="ctr"/>
            <a:r>
              <a:rPr lang="en-US" sz="3200" b="1" dirty="0" smtClean="0"/>
              <a:t>and has since he was 7 weeks old . . 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 smtClean="0"/>
              <a:t>And each semester in the course evaluations at the end of the year Bentley is rated one of the three best aspects of the course . . .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3447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3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893" y="1676400"/>
            <a:ext cx="21381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Bentley  </a:t>
            </a:r>
            <a:r>
              <a:rPr lang="en-US" sz="2800" b="1" dirty="0" smtClean="0">
                <a:solidFill>
                  <a:prstClr val="white"/>
                </a:solidFill>
              </a:rPr>
              <a:t>loves </a:t>
            </a:r>
            <a:r>
              <a:rPr lang="en-US" sz="2800" b="1" dirty="0" smtClean="0">
                <a:solidFill>
                  <a:prstClr val="white"/>
                </a:solidFill>
              </a:rPr>
              <a:t>to travel . </a:t>
            </a:r>
            <a:r>
              <a:rPr lang="en-US" sz="2800" b="1" dirty="0" smtClean="0">
                <a:solidFill>
                  <a:prstClr val="white"/>
                </a:solidFill>
              </a:rPr>
              <a:t>. .</a:t>
            </a: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He’s been on the “Flight to Nowhere” at the MSP Airport . . .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384"/>
            <a:ext cx="6400800" cy="6377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6553200"/>
            <a:ext cx="8153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prstClr val="black"/>
                </a:solidFill>
                <a:hlinkClick r:id="rId3"/>
              </a:rPr>
              <a:t>http://www.fox9.com/news/service-dogs-in-training-take-flight-to-nowhere-at-msp-airport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893" y="1676400"/>
            <a:ext cx="21381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Bentley  </a:t>
            </a:r>
            <a:r>
              <a:rPr lang="en-US" sz="2800" b="1" dirty="0" smtClean="0">
                <a:solidFill>
                  <a:prstClr val="black"/>
                </a:solidFill>
              </a:rPr>
              <a:t>loves </a:t>
            </a:r>
            <a:r>
              <a:rPr lang="en-US" sz="2800" b="1" dirty="0" smtClean="0">
                <a:solidFill>
                  <a:prstClr val="black"/>
                </a:solidFill>
              </a:rPr>
              <a:t>to travel . . </a:t>
            </a:r>
            <a:r>
              <a:rPr lang="en-US" sz="2800" b="1" dirty="0" smtClean="0">
                <a:solidFill>
                  <a:prstClr val="black"/>
                </a:solidFill>
              </a:rPr>
              <a:t>.</a:t>
            </a:r>
          </a:p>
          <a:p>
            <a:pPr algn="ctr"/>
            <a:endParaRPr lang="en-US" sz="28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He’s been on the “Flight to Nowhere” at the MSP Airport . . .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7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893" y="1676400"/>
            <a:ext cx="21381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And since he takes his job very seriously he </a:t>
            </a:r>
            <a:r>
              <a:rPr lang="en-US" sz="2800" b="1" dirty="0" smtClean="0">
                <a:solidFill>
                  <a:prstClr val="white"/>
                </a:solidFill>
              </a:rPr>
              <a:t>sometimes also </a:t>
            </a:r>
            <a:r>
              <a:rPr lang="en-US" sz="2800" b="1" dirty="0" smtClean="0">
                <a:solidFill>
                  <a:prstClr val="white"/>
                </a:solidFill>
              </a:rPr>
              <a:t>does things on his own . . </a:t>
            </a:r>
            <a:r>
              <a:rPr lang="en-US" sz="2800" b="1" dirty="0" smtClean="0">
                <a:solidFill>
                  <a:prstClr val="white"/>
                </a:solidFill>
              </a:rPr>
              <a:t>.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6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7893" y="1676400"/>
            <a:ext cx="21381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</a:rPr>
              <a:t>And since he takes his job very seriously he 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</a:rPr>
              <a:t>sometimes also </a:t>
            </a:r>
            <a:r>
              <a:rPr lang="en-US" sz="2800" b="1" dirty="0" smtClean="0">
                <a:solidFill>
                  <a:prstClr val="white">
                    <a:lumMod val="85000"/>
                  </a:prstClr>
                </a:solidFill>
              </a:rPr>
              <a:t>does things on his own . . .</a:t>
            </a:r>
            <a:endParaRPr lang="en-US" sz="2800" b="1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1295400"/>
            <a:ext cx="5867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Like occasionally refusing to let me continue on our regular nightly walk </a:t>
            </a:r>
            <a:r>
              <a:rPr lang="en-US" sz="3200" b="1" dirty="0">
                <a:solidFill>
                  <a:prstClr val="white"/>
                </a:solidFill>
              </a:rPr>
              <a:t>in the </a:t>
            </a:r>
            <a:r>
              <a:rPr lang="en-US" sz="3200" b="1" dirty="0" smtClean="0">
                <a:solidFill>
                  <a:prstClr val="white"/>
                </a:solidFill>
              </a:rPr>
              <a:t>dark by </a:t>
            </a:r>
            <a:r>
              <a:rPr lang="en-US" sz="3200" b="1" dirty="0" smtClean="0">
                <a:solidFill>
                  <a:prstClr val="white"/>
                </a:solidFill>
              </a:rPr>
              <a:t>the vacant lot next </a:t>
            </a:r>
            <a:r>
              <a:rPr lang="en-US" sz="3200" b="1" dirty="0" smtClean="0">
                <a:solidFill>
                  <a:prstClr val="white"/>
                </a:solidFill>
              </a:rPr>
              <a:t>door.  </a:t>
            </a:r>
            <a:endParaRPr lang="en-US" sz="3200" b="1" dirty="0" smtClean="0">
              <a:solidFill>
                <a:prstClr val="white"/>
              </a:solidFill>
            </a:endParaRPr>
          </a:p>
          <a:p>
            <a:pPr algn="ctr"/>
            <a:endParaRPr lang="en-US" sz="3200" b="1" dirty="0">
              <a:solidFill>
                <a:prstClr val="white"/>
              </a:solidFill>
            </a:endParaRPr>
          </a:p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The first time he refused to let me go on, I didn’t know why . . .</a:t>
            </a:r>
          </a:p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until the next </a:t>
            </a:r>
            <a:r>
              <a:rPr lang="en-US" sz="3200" b="1" dirty="0" smtClean="0">
                <a:solidFill>
                  <a:prstClr val="white"/>
                </a:solidFill>
              </a:rPr>
              <a:t>day when </a:t>
            </a:r>
            <a:r>
              <a:rPr lang="en-US" sz="3200" b="1" dirty="0" smtClean="0">
                <a:solidFill>
                  <a:prstClr val="white"/>
                </a:solidFill>
              </a:rPr>
              <a:t>our neighbor posted her surveillance video online . </a:t>
            </a:r>
            <a:r>
              <a:rPr lang="en-US" sz="3200" b="1" dirty="0" smtClean="0">
                <a:solidFill>
                  <a:prstClr val="white"/>
                </a:solidFill>
              </a:rPr>
              <a:t>. .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645"/>
            <a:ext cx="9144000" cy="4400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161871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And  it appears Bentley is not fond of bears in the neighborhood . . .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645"/>
            <a:ext cx="9144000" cy="44003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161871"/>
            <a:ext cx="746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Bentley’s trainer, Kelly, has taught me to “TRUST BENTLEY”  . . . and I do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and it almost is always the case that Bentley is doing the right thing . . .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ytimg.com/vi/k64OGYAvjF8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4499"/>
            <a:ext cx="74676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1161871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But  Bentley </a:t>
            </a:r>
            <a:r>
              <a:rPr lang="en-US" sz="3600" b="1" i="1" dirty="0" smtClean="0">
                <a:solidFill>
                  <a:prstClr val="white"/>
                </a:solidFill>
              </a:rPr>
              <a:t>does not </a:t>
            </a:r>
            <a:r>
              <a:rPr lang="en-US" sz="3600" b="1" dirty="0" smtClean="0">
                <a:solidFill>
                  <a:prstClr val="white"/>
                </a:solidFill>
              </a:rPr>
              <a:t>like me to get close to dead people . </a:t>
            </a:r>
            <a:r>
              <a:rPr lang="en-US" sz="3600" b="1" dirty="0" smtClean="0">
                <a:solidFill>
                  <a:prstClr val="white"/>
                </a:solidFill>
              </a:rPr>
              <a:t>. .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6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32766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</a:rPr>
              <a:t>On a brighter note . </a:t>
            </a:r>
            <a:r>
              <a:rPr lang="en-US" sz="3600" b="1" dirty="0" smtClean="0">
                <a:solidFill>
                  <a:prstClr val="white"/>
                </a:solidFill>
              </a:rPr>
              <a:t>. .</a:t>
            </a:r>
            <a:endParaRPr lang="en-US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0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4648200"/>
            <a:ext cx="586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</a:rPr>
              <a:t>Bentley </a:t>
            </a:r>
            <a:r>
              <a:rPr lang="en-US" sz="3200" b="1" i="1" dirty="0" smtClean="0">
                <a:solidFill>
                  <a:prstClr val="white"/>
                </a:solidFill>
              </a:rPr>
              <a:t>loves</a:t>
            </a:r>
            <a:r>
              <a:rPr lang="en-US" sz="3200" b="1" dirty="0" smtClean="0">
                <a:solidFill>
                  <a:prstClr val="white"/>
                </a:solidFill>
              </a:rPr>
              <a:t> to </a:t>
            </a:r>
            <a:r>
              <a:rPr lang="en-US" sz="3200" b="1" dirty="0" smtClean="0">
                <a:solidFill>
                  <a:prstClr val="white"/>
                </a:solidFill>
              </a:rPr>
              <a:t>do things like help </a:t>
            </a:r>
            <a:r>
              <a:rPr lang="en-US" sz="3200" b="1" dirty="0" smtClean="0">
                <a:solidFill>
                  <a:prstClr val="white"/>
                </a:solidFill>
              </a:rPr>
              <a:t>open packages when he is off duty . . .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7086600" y="3000828"/>
            <a:ext cx="1322639" cy="614319"/>
          </a:xfrm>
          <a:custGeom>
            <a:avLst/>
            <a:gdLst>
              <a:gd name="connsiteX0" fmla="*/ 176011 w 1322639"/>
              <a:gd name="connsiteY0" fmla="*/ 512719 h 614319"/>
              <a:gd name="connsiteX1" fmla="*/ 364696 w 1322639"/>
              <a:gd name="connsiteY1" fmla="*/ 556262 h 614319"/>
              <a:gd name="connsiteX2" fmla="*/ 408239 w 1322639"/>
              <a:gd name="connsiteY2" fmla="*/ 570776 h 614319"/>
              <a:gd name="connsiteX3" fmla="*/ 625953 w 1322639"/>
              <a:gd name="connsiteY3" fmla="*/ 599805 h 614319"/>
              <a:gd name="connsiteX4" fmla="*/ 698525 w 1322639"/>
              <a:gd name="connsiteY4" fmla="*/ 614319 h 614319"/>
              <a:gd name="connsiteX5" fmla="*/ 1133953 w 1322639"/>
              <a:gd name="connsiteY5" fmla="*/ 585290 h 614319"/>
              <a:gd name="connsiteX6" fmla="*/ 1235553 w 1322639"/>
              <a:gd name="connsiteY6" fmla="*/ 541748 h 614319"/>
              <a:gd name="connsiteX7" fmla="*/ 1264582 w 1322639"/>
              <a:gd name="connsiteY7" fmla="*/ 498205 h 614319"/>
              <a:gd name="connsiteX8" fmla="*/ 1308125 w 1322639"/>
              <a:gd name="connsiteY8" fmla="*/ 469176 h 614319"/>
              <a:gd name="connsiteX9" fmla="*/ 1322639 w 1322639"/>
              <a:gd name="connsiteY9" fmla="*/ 425633 h 614319"/>
              <a:gd name="connsiteX10" fmla="*/ 1308125 w 1322639"/>
              <a:gd name="connsiteY10" fmla="*/ 265976 h 614319"/>
              <a:gd name="connsiteX11" fmla="*/ 1250068 w 1322639"/>
              <a:gd name="connsiteY11" fmla="*/ 178890 h 614319"/>
              <a:gd name="connsiteX12" fmla="*/ 1177496 w 1322639"/>
              <a:gd name="connsiteY12" fmla="*/ 77290 h 614319"/>
              <a:gd name="connsiteX13" fmla="*/ 1133953 w 1322639"/>
              <a:gd name="connsiteY13" fmla="*/ 48262 h 614319"/>
              <a:gd name="connsiteX14" fmla="*/ 582411 w 1322639"/>
              <a:gd name="connsiteY14" fmla="*/ 4719 h 614319"/>
              <a:gd name="connsiteX15" fmla="*/ 306639 w 1322639"/>
              <a:gd name="connsiteY15" fmla="*/ 19233 h 614319"/>
              <a:gd name="connsiteX16" fmla="*/ 219553 w 1322639"/>
              <a:gd name="connsiteY16" fmla="*/ 48262 h 614319"/>
              <a:gd name="connsiteX17" fmla="*/ 161496 w 1322639"/>
              <a:gd name="connsiteY17" fmla="*/ 62776 h 614319"/>
              <a:gd name="connsiteX18" fmla="*/ 103439 w 1322639"/>
              <a:gd name="connsiteY18" fmla="*/ 91805 h 614319"/>
              <a:gd name="connsiteX19" fmla="*/ 59896 w 1322639"/>
              <a:gd name="connsiteY19" fmla="*/ 106319 h 614319"/>
              <a:gd name="connsiteX20" fmla="*/ 16353 w 1322639"/>
              <a:gd name="connsiteY20" fmla="*/ 135348 h 614319"/>
              <a:gd name="connsiteX21" fmla="*/ 16353 w 1322639"/>
              <a:gd name="connsiteY21" fmla="*/ 280490 h 614319"/>
              <a:gd name="connsiteX22" fmla="*/ 74411 w 1322639"/>
              <a:gd name="connsiteY22" fmla="*/ 367576 h 614319"/>
              <a:gd name="connsiteX23" fmla="*/ 146982 w 1322639"/>
              <a:gd name="connsiteY23" fmla="*/ 512719 h 614319"/>
              <a:gd name="connsiteX24" fmla="*/ 263096 w 1322639"/>
              <a:gd name="connsiteY24" fmla="*/ 541748 h 614319"/>
              <a:gd name="connsiteX25" fmla="*/ 306639 w 1322639"/>
              <a:gd name="connsiteY25" fmla="*/ 556262 h 614319"/>
              <a:gd name="connsiteX26" fmla="*/ 393725 w 1322639"/>
              <a:gd name="connsiteY26" fmla="*/ 556262 h 61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22639" h="614319">
                <a:moveTo>
                  <a:pt x="176011" y="512719"/>
                </a:moveTo>
                <a:cubicBezTo>
                  <a:pt x="260647" y="529646"/>
                  <a:pt x="268405" y="530001"/>
                  <a:pt x="364696" y="556262"/>
                </a:cubicBezTo>
                <a:cubicBezTo>
                  <a:pt x="379456" y="560288"/>
                  <a:pt x="393304" y="567457"/>
                  <a:pt x="408239" y="570776"/>
                </a:cubicBezTo>
                <a:cubicBezTo>
                  <a:pt x="490280" y="589007"/>
                  <a:pt x="537920" y="587229"/>
                  <a:pt x="625953" y="599805"/>
                </a:cubicBezTo>
                <a:cubicBezTo>
                  <a:pt x="650375" y="603294"/>
                  <a:pt x="674334" y="609481"/>
                  <a:pt x="698525" y="614319"/>
                </a:cubicBezTo>
                <a:cubicBezTo>
                  <a:pt x="831196" y="608791"/>
                  <a:pt x="994294" y="616326"/>
                  <a:pt x="1133953" y="585290"/>
                </a:cubicBezTo>
                <a:cubicBezTo>
                  <a:pt x="1172396" y="576747"/>
                  <a:pt x="1200052" y="559498"/>
                  <a:pt x="1235553" y="541748"/>
                </a:cubicBezTo>
                <a:cubicBezTo>
                  <a:pt x="1245229" y="527234"/>
                  <a:pt x="1252247" y="510540"/>
                  <a:pt x="1264582" y="498205"/>
                </a:cubicBezTo>
                <a:cubicBezTo>
                  <a:pt x="1276917" y="485870"/>
                  <a:pt x="1297228" y="482798"/>
                  <a:pt x="1308125" y="469176"/>
                </a:cubicBezTo>
                <a:cubicBezTo>
                  <a:pt x="1317682" y="457229"/>
                  <a:pt x="1317801" y="440147"/>
                  <a:pt x="1322639" y="425633"/>
                </a:cubicBezTo>
                <a:cubicBezTo>
                  <a:pt x="1317801" y="372414"/>
                  <a:pt x="1315682" y="318877"/>
                  <a:pt x="1308125" y="265976"/>
                </a:cubicBezTo>
                <a:cubicBezTo>
                  <a:pt x="1299229" y="203706"/>
                  <a:pt x="1288183" y="232250"/>
                  <a:pt x="1250068" y="178890"/>
                </a:cubicBezTo>
                <a:cubicBezTo>
                  <a:pt x="1189648" y="94302"/>
                  <a:pt x="1257410" y="143884"/>
                  <a:pt x="1177496" y="77290"/>
                </a:cubicBezTo>
                <a:cubicBezTo>
                  <a:pt x="1164095" y="66123"/>
                  <a:pt x="1149893" y="55347"/>
                  <a:pt x="1133953" y="48262"/>
                </a:cubicBezTo>
                <a:cubicBezTo>
                  <a:pt x="962851" y="-27783"/>
                  <a:pt x="758899" y="10234"/>
                  <a:pt x="582411" y="4719"/>
                </a:cubicBezTo>
                <a:cubicBezTo>
                  <a:pt x="490487" y="9557"/>
                  <a:pt x="398035" y="8266"/>
                  <a:pt x="306639" y="19233"/>
                </a:cubicBezTo>
                <a:cubicBezTo>
                  <a:pt x="276258" y="22879"/>
                  <a:pt x="249238" y="40841"/>
                  <a:pt x="219553" y="48262"/>
                </a:cubicBezTo>
                <a:lnTo>
                  <a:pt x="161496" y="62776"/>
                </a:lnTo>
                <a:cubicBezTo>
                  <a:pt x="142144" y="72452"/>
                  <a:pt x="123326" y="83282"/>
                  <a:pt x="103439" y="91805"/>
                </a:cubicBezTo>
                <a:cubicBezTo>
                  <a:pt x="89377" y="97832"/>
                  <a:pt x="73580" y="99477"/>
                  <a:pt x="59896" y="106319"/>
                </a:cubicBezTo>
                <a:cubicBezTo>
                  <a:pt x="44294" y="114120"/>
                  <a:pt x="30867" y="125672"/>
                  <a:pt x="16353" y="135348"/>
                </a:cubicBezTo>
                <a:cubicBezTo>
                  <a:pt x="1486" y="194817"/>
                  <a:pt x="-11449" y="213765"/>
                  <a:pt x="16353" y="280490"/>
                </a:cubicBezTo>
                <a:cubicBezTo>
                  <a:pt x="29772" y="312694"/>
                  <a:pt x="74411" y="367576"/>
                  <a:pt x="74411" y="367576"/>
                </a:cubicBezTo>
                <a:cubicBezTo>
                  <a:pt x="84811" y="409178"/>
                  <a:pt x="99853" y="497010"/>
                  <a:pt x="146982" y="512719"/>
                </a:cubicBezTo>
                <a:cubicBezTo>
                  <a:pt x="246515" y="545896"/>
                  <a:pt x="122978" y="506718"/>
                  <a:pt x="263096" y="541748"/>
                </a:cubicBezTo>
                <a:cubicBezTo>
                  <a:pt x="277939" y="545459"/>
                  <a:pt x="291433" y="554573"/>
                  <a:pt x="306639" y="556262"/>
                </a:cubicBezTo>
                <a:cubicBezTo>
                  <a:pt x="335490" y="559468"/>
                  <a:pt x="364696" y="556262"/>
                  <a:pt x="393725" y="55626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38300" y="5638800"/>
            <a:ext cx="5867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latin typeface="Comic Sans MS" panose="030F0702030302020204" pitchFamily="66" charset="0"/>
              </a:rPr>
              <a:t>. . . a great organization.</a:t>
            </a:r>
          </a:p>
          <a:p>
            <a:pPr algn="ctr"/>
            <a:r>
              <a:rPr lang="en-US" sz="3200" i="1" dirty="0" smtClean="0">
                <a:latin typeface="Comic Sans MS" panose="030F0702030302020204" pitchFamily="66" charset="0"/>
              </a:rPr>
              <a:t>Let’s have a look . . .</a:t>
            </a:r>
            <a:endParaRPr lang="en-US" sz="3200" i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9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12573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“How We Help”</a:t>
            </a:r>
          </a:p>
          <a:p>
            <a:pPr algn="ctr"/>
            <a:r>
              <a:rPr lang="en-US" dirty="0" smtClean="0">
                <a:hlinkClick r:id="rId2"/>
              </a:rPr>
              <a:t>Link</a:t>
            </a:r>
            <a:r>
              <a:rPr lang="en-US" dirty="0" smtClean="0"/>
              <a:t> (9:11)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2488"/>
            <a:ext cx="8229600" cy="48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04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7374"/>
            <a:ext cx="8229600" cy="483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76717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“In 22 Months”</a:t>
            </a:r>
          </a:p>
          <a:p>
            <a:pPr algn="ctr"/>
            <a:r>
              <a:rPr lang="en-US" dirty="0">
                <a:hlinkClick r:id="rId3"/>
              </a:rPr>
              <a:t>l</a:t>
            </a:r>
            <a:r>
              <a:rPr lang="en-US" dirty="0" smtClean="0">
                <a:hlinkClick r:id="rId3"/>
              </a:rPr>
              <a:t>ink</a:t>
            </a:r>
            <a:r>
              <a:rPr lang="en-US" dirty="0" smtClean="0"/>
              <a:t> </a:t>
            </a:r>
            <a:r>
              <a:rPr lang="en-US" dirty="0"/>
              <a:t>(2:17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476717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Years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 Service”</a:t>
            </a:r>
          </a:p>
          <a:p>
            <a:pPr algn="ctr"/>
            <a:r>
              <a:rPr lang="en-US" dirty="0" smtClean="0">
                <a:hlinkClick r:id="rId2"/>
              </a:rPr>
              <a:t>Link</a:t>
            </a:r>
            <a:r>
              <a:rPr lang="en-US" dirty="0" smtClean="0"/>
              <a:t> (3:42)</a:t>
            </a:r>
            <a:endParaRPr lang="en-US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3475"/>
            <a:ext cx="82296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2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476717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“Chad’s Journey”</a:t>
            </a:r>
          </a:p>
          <a:p>
            <a:pPr algn="ctr"/>
            <a:r>
              <a:rPr lang="en-US" dirty="0" smtClean="0">
                <a:hlinkClick r:id="rId2"/>
              </a:rPr>
              <a:t>Link </a:t>
            </a:r>
            <a:r>
              <a:rPr lang="en-US" dirty="0" smtClean="0"/>
              <a:t>(6:59)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3692"/>
            <a:ext cx="8229600" cy="490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58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24000" y="6119336"/>
            <a:ext cx="601980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smtClean="0"/>
              <a:t>Dear </a:t>
            </a:r>
            <a:r>
              <a:rPr lang="en-US" sz="2400" b="1" dirty="0"/>
              <a:t>Can Do Canines – Amy &amp; </a:t>
            </a:r>
            <a:r>
              <a:rPr lang="en-US" sz="2400" b="1" dirty="0" smtClean="0"/>
              <a:t>Dinger” </a:t>
            </a:r>
          </a:p>
          <a:p>
            <a:pPr algn="ctr"/>
            <a:r>
              <a:rPr lang="en-US" dirty="0" smtClean="0">
                <a:hlinkClick r:id="rId2"/>
              </a:rPr>
              <a:t>Link</a:t>
            </a:r>
            <a:r>
              <a:rPr lang="en-US" dirty="0" smtClean="0"/>
              <a:t> (2:58)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2237"/>
            <a:ext cx="8229600" cy="4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451"/>
            <a:ext cx="6858000" cy="673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40479" y="3276600"/>
            <a:ext cx="469372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linkClick r:id="rId3"/>
              </a:rPr>
              <a:t>https://can-do-canines.org/gallery</a:t>
            </a:r>
            <a:r>
              <a:rPr lang="en-US" dirty="0">
                <a:solidFill>
                  <a:schemeClr val="bg1"/>
                </a:solidFill>
                <a:hlinkClick r:id="rId3"/>
              </a:rPr>
              <a:t>/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2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286"/>
            <a:ext cx="8229600" cy="656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4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93915"/>
            <a:ext cx="8229600" cy="57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62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268"/>
            <a:ext cx="8229600" cy="67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5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5029200"/>
            <a:ext cx="8077200" cy="163121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Do </a:t>
            </a:r>
            <a:r>
              <a:rPr lang="en-US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Canines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is an accredited member of Assistance Dogs International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 nonprofit organization whose purpose is to improve the areas of training, placement and utilization of assistance dogs 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0" y="76200"/>
            <a:ext cx="6601690" cy="495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8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0" y="333828"/>
            <a:ext cx="8229600" cy="648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47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86428" y="5881914"/>
            <a:ext cx="4935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linkClick r:id="rId4"/>
              </a:rPr>
              <a:t>https://can-do-canines.org/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 flipH="1">
            <a:off x="1444171" y="381000"/>
            <a:ext cx="2670629" cy="1295400"/>
          </a:xfrm>
          <a:prstGeom prst="cloud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Thanks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529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26"/>
            <a:ext cx="9144000" cy="62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18374"/>
            <a:ext cx="8229600" cy="18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14" y="2315028"/>
            <a:ext cx="1645920" cy="93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22352" y="5834742"/>
            <a:ext cx="3159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hlinkClick r:id="rId5"/>
              </a:rPr>
              <a:t>https://can-do-canines.org/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5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1312</Words>
  <Application>Microsoft Office PowerPoint</Application>
  <PresentationFormat>On-screen Show (4:3)</PresentationFormat>
  <Paragraphs>172</Paragraphs>
  <Slides>92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Roufs</dc:creator>
  <cp:lastModifiedBy>Tim Roufs</cp:lastModifiedBy>
  <cp:revision>82</cp:revision>
  <dcterms:created xsi:type="dcterms:W3CDTF">2019-05-19T18:59:45Z</dcterms:created>
  <dcterms:modified xsi:type="dcterms:W3CDTF">2019-05-20T20:07:49Z</dcterms:modified>
</cp:coreProperties>
</file>